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7"/>
  </p:notesMasterIdLst>
  <p:handoutMasterIdLst>
    <p:handoutMasterId r:id="rId28"/>
  </p:handoutMasterIdLst>
  <p:sldIdLst>
    <p:sldId id="603" r:id="rId8"/>
    <p:sldId id="2176" r:id="rId9"/>
    <p:sldId id="1800" r:id="rId10"/>
    <p:sldId id="2243" r:id="rId11"/>
    <p:sldId id="2244" r:id="rId12"/>
    <p:sldId id="2247" r:id="rId13"/>
    <p:sldId id="2245" r:id="rId14"/>
    <p:sldId id="2254" r:id="rId15"/>
    <p:sldId id="2246" r:id="rId16"/>
    <p:sldId id="2248" r:id="rId17"/>
    <p:sldId id="2249" r:id="rId18"/>
    <p:sldId id="2250" r:id="rId19"/>
    <p:sldId id="2255" r:id="rId20"/>
    <p:sldId id="2251" r:id="rId21"/>
    <p:sldId id="2252" r:id="rId22"/>
    <p:sldId id="2253" r:id="rId23"/>
    <p:sldId id="2256" r:id="rId24"/>
    <p:sldId id="2223" r:id="rId25"/>
    <p:sldId id="582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221815"/>
    <a:srgbClr val="1D1D1A"/>
    <a:srgbClr val="FFFF00"/>
    <a:srgbClr val="E4EBEA"/>
    <a:srgbClr val="FFFFFF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2024/2/23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2594" y="456496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16" y="456496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704449" y="641301"/>
            <a:ext cx="6959667" cy="330346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CN" sz="9600" b="1" dirty="0"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9600" b="1" dirty="0">
                <a:latin typeface="Gill Sans MT" panose="020B0502020104020203" pitchFamily="34" charset="0"/>
                <a:ea typeface="+mj-ea"/>
              </a:rPr>
              <a:t> 的历史</a:t>
            </a:r>
            <a:endParaRPr lang="en-US" altLang="zh-CN" sz="9600" b="1" dirty="0">
              <a:latin typeface="Gill Sans MT" panose="020B0502020104020203" pitchFamily="34" charset="0"/>
              <a:ea typeface="+mj-ea"/>
            </a:endParaRPr>
          </a:p>
          <a:p>
            <a:pPr>
              <a:spcAft>
                <a:spcPts val="2000"/>
              </a:spcAft>
            </a:pPr>
            <a:r>
              <a:rPr lang="zh-CN" altLang="en-US" sz="9600" b="1" dirty="0">
                <a:latin typeface="Gill Sans MT" panose="020B0502020104020203" pitchFamily="34" charset="0"/>
                <a:ea typeface="+mj-ea"/>
              </a:rPr>
              <a:t>现状与发展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5.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算法趋势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17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71D7C-E464-8E45-9ED2-1C4C019B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更大的模型：大模型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DC292-6B32-E044-9C8A-9E685E578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大模型是指具有大量参数和复杂结构的机器学习模型。这些模型可以应用于处理大规模的数据和复杂的问题。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92F875-2DF2-1143-AD61-54021DF7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551482"/>
            <a:ext cx="6243145" cy="3803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E8C544-ECA4-6D41-A0D4-59D85E135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91" y="2690646"/>
            <a:ext cx="4110576" cy="33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科学计算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 for Science</a:t>
            </a:r>
            <a:r>
              <a:rPr lang="zh-CN" altLang="en-US" dirty="0"/>
              <a:t>指的是运用</a:t>
            </a:r>
            <a:r>
              <a:rPr lang="en-US" altLang="zh-CN" dirty="0"/>
              <a:t>AI</a:t>
            </a:r>
            <a:r>
              <a:rPr lang="zh-CN" altLang="en-US" dirty="0"/>
              <a:t>算法从海量数据中快速找出潜在规律，科学家可从</a:t>
            </a:r>
            <a:r>
              <a:rPr lang="en-US" altLang="zh-CN" dirty="0"/>
              <a:t>AI</a:t>
            </a:r>
            <a:r>
              <a:rPr lang="zh-CN" altLang="en-US" dirty="0"/>
              <a:t>预测的规律中甄别出正确的结果。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B21627-3AE8-AC48-B41D-4B2052201B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04" y="2412321"/>
            <a:ext cx="6150933" cy="39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8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灵活结构和建模能力：图神经网络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图神经网络等网络不断抽象多样且灵活的数据结构，应对更为复杂的建模需求。进而衍生了新的算子（例如：图卷积等）与计算框架（例如：图神经网络框架等）。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313D14-248E-124E-8BE9-FBC6603B2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239" y="2356110"/>
            <a:ext cx="6538283" cy="3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9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灵活结构和建模能力：图神经网络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图神经网络等网络不断抽象多样且灵活的数据结构，应对更为复杂的建模需求。进而衍生了新的算子（例如：图卷积等）与计算框架（例如：图神经网络框架等）。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D0B4E-8F5D-654F-AE7B-C1D2B04BA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93" y="2595089"/>
            <a:ext cx="7740376" cy="38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更多样的训练方式：深度强化学习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深度强化学习将深度学习的感知能力和强化学习的决策能力相结合，可以直接根据输入的图像进行控制，是一种更接近人类思维方式的人工智能方法。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D51254-98C6-2048-BAB0-65744FA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5" y="2536886"/>
            <a:ext cx="10261911" cy="37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7F584F-8DA9-9143-8E5C-096391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21928"/>
            <a:ext cx="10963473" cy="4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7ADAF-2570-6541-AEDB-C2ED4EE5D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生成式 </a:t>
            </a:r>
            <a:r>
              <a:rPr lang="en-US" altLang="zh-CN" dirty="0"/>
              <a:t>AI</a:t>
            </a:r>
            <a:r>
              <a:rPr lang="zh-CN" altLang="en-US" dirty="0"/>
              <a:t> 是指使用 </a:t>
            </a:r>
            <a:r>
              <a:rPr lang="en-US" altLang="zh-CN" dirty="0"/>
              <a:t>AI </a:t>
            </a:r>
            <a:r>
              <a:rPr lang="zh-CN" altLang="en-US" dirty="0"/>
              <a:t>来创作新内容，例如文本、图片、音乐、音频和视频。 生成式 </a:t>
            </a:r>
            <a:r>
              <a:rPr lang="en-US" altLang="zh-CN" dirty="0"/>
              <a:t>AI </a:t>
            </a:r>
            <a:r>
              <a:rPr lang="zh-CN" altLang="en-US" dirty="0"/>
              <a:t>基于可以执行多任务处理和执行开箱即用任务。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62CCCD-2FC7-364C-9696-FA6A55BE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097" y="2420322"/>
            <a:ext cx="7855854" cy="39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208BC7-F501-2349-94BA-46D35B2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Still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curious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45CA6A-5C2F-9D4C-B983-640927CC02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>
                <a:latin typeface="Gill Sans MT" panose="020B0502020104020203" pitchFamily="34" charset="0"/>
              </a:rPr>
              <a:t>卷 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算法好有意思呢？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卷 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系统保饭碗呢？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BA747-9700-BE45-9C81-0B2C9FBCF9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03" y="3648671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系统概述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历史，现状与发展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算法与体系结构的进步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系统的组成与生态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大模型对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系统的挑战</a:t>
            </a:r>
            <a:endParaRPr lang="en-US" altLang="zh-CN" sz="28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芯片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编译器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推理引擎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开发框架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异构集群调度与管理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323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4" y="1268759"/>
            <a:ext cx="10963473" cy="5184577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历史，现状与发展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algorithm, model status 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算法现状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algorithm, model trends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算法趋势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991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算法模型现状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274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3307211"/>
            <a:ext cx="3317744" cy="74715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sz="3600" b="1" dirty="0"/>
              <a:t>卷积神经网络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7DC868FC-A535-0349-B993-325A20019DE0}"/>
              </a:ext>
            </a:extLst>
          </p:cNvPr>
          <p:cNvSpPr txBox="1">
            <a:spLocks/>
          </p:cNvSpPr>
          <p:nvPr/>
        </p:nvSpPr>
        <p:spPr>
          <a:xfrm>
            <a:off x="4446499" y="3307211"/>
            <a:ext cx="3317744" cy="74715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/>
              <a:t>循环神经网络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0F9AD0EE-5CF2-C942-9DA0-D01AA4698884}"/>
              </a:ext>
            </a:extLst>
          </p:cNvPr>
          <p:cNvSpPr txBox="1">
            <a:spLocks/>
          </p:cNvSpPr>
          <p:nvPr/>
        </p:nvSpPr>
        <p:spPr>
          <a:xfrm>
            <a:off x="8269363" y="3307211"/>
            <a:ext cx="3317744" cy="74715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/>
              <a:t>混合结构</a:t>
            </a:r>
          </a:p>
        </p:txBody>
      </p:sp>
    </p:spTree>
    <p:extLst>
      <p:ext uri="{BB962C8B-B14F-4D97-AF65-F5344CB8AC3E}">
        <p14:creationId xmlns:p14="http://schemas.microsoft.com/office/powerpoint/2010/main" val="239578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以卷积层（</a:t>
            </a:r>
            <a:r>
              <a:rPr lang="en-US" altLang="zh-CN" dirty="0"/>
              <a:t>Convolution Layer</a:t>
            </a:r>
            <a:r>
              <a:rPr lang="zh-CN" altLang="en-US" dirty="0"/>
              <a:t>），池化层（</a:t>
            </a:r>
            <a:r>
              <a:rPr lang="en-US" altLang="zh-CN" dirty="0"/>
              <a:t>Pooling Layer</a:t>
            </a:r>
            <a:r>
              <a:rPr lang="zh-CN" altLang="en-US" dirty="0"/>
              <a:t>），全连接层（</a:t>
            </a:r>
            <a:r>
              <a:rPr lang="en-US" altLang="zh-CN" dirty="0"/>
              <a:t>Fully Connected Layer</a:t>
            </a:r>
            <a:r>
              <a:rPr lang="zh-CN" altLang="en-US" dirty="0"/>
              <a:t>）等算子（</a:t>
            </a:r>
            <a:r>
              <a:rPr lang="en-US" altLang="zh-CN" dirty="0"/>
              <a:t>Operator</a:t>
            </a:r>
            <a:r>
              <a:rPr lang="zh-CN" altLang="en-US" dirty="0"/>
              <a:t>）组合形成，并在 </a:t>
            </a:r>
            <a:r>
              <a:rPr lang="en-US" altLang="zh-CN" dirty="0"/>
              <a:t>CV</a:t>
            </a:r>
            <a:r>
              <a:rPr lang="zh-CN" altLang="en-US" dirty="0"/>
              <a:t> 领域取得明显效果和广泛应用的模型结构。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3A2C4D-AF5D-384E-9364-9AB6AF0B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09" y="3111062"/>
            <a:ext cx="9762344" cy="29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9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循环神经网络（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以循环神经网络，长短时记忆（</a:t>
            </a:r>
            <a:r>
              <a:rPr lang="en-US" altLang="zh-CN" dirty="0"/>
              <a:t>LSTM</a:t>
            </a:r>
            <a:r>
              <a:rPr lang="zh-CN" altLang="en-US" dirty="0"/>
              <a:t>）等基本单元组合形成的适合时序数据预测（例如，自然语言处理，语音识别，监控时序数据等）模型结构。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A611C-61D0-2343-B042-A7721D4C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24" y="3079532"/>
            <a:ext cx="9669514" cy="29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循环神经网络（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以循环神经网络，长短时记忆（</a:t>
            </a:r>
            <a:r>
              <a:rPr lang="en-US" altLang="zh-CN" dirty="0"/>
              <a:t>LSTM</a:t>
            </a:r>
            <a:r>
              <a:rPr lang="zh-CN" altLang="en-US" dirty="0"/>
              <a:t>）等基本单元组合形成的适合时序数据预测（例如，自然语言处理，语音识别，监控时序数据等）模型结构。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A613B8-22D2-424C-AC39-F0800A1B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9899" y="3111061"/>
            <a:ext cx="9296964" cy="27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混合结构</a:t>
            </a:r>
          </a:p>
          <a:p>
            <a:pPr lvl="1"/>
            <a:r>
              <a:rPr lang="zh-CN" altLang="en-US" dirty="0"/>
              <a:t>组合卷积神经网络和循环神经网络，进而解决如光学字符识别（</a:t>
            </a:r>
            <a:r>
              <a:rPr lang="en-US" altLang="zh-CN" dirty="0"/>
              <a:t>OCR</a:t>
            </a:r>
            <a:r>
              <a:rPr lang="zh-CN" altLang="en-US" dirty="0"/>
              <a:t>）等复杂应用场景的预测任务。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9D505-3E06-314E-932C-DAEB91C1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58" y="2716047"/>
            <a:ext cx="8535045" cy="32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22160</TotalTime>
  <Words>618</Words>
  <Application>Microsoft Macintosh PowerPoint</Application>
  <PresentationFormat>自定义</PresentationFormat>
  <Paragraphs>57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PowerPoint 演示文稿</vt:lpstr>
      <vt:lpstr>基本模型结构类型</vt:lpstr>
      <vt:lpstr>基本模型结构类型</vt:lpstr>
      <vt:lpstr>基本模型结构类型</vt:lpstr>
      <vt:lpstr>基本模型结构类型</vt:lpstr>
      <vt:lpstr>基本模型结构类型</vt:lpstr>
      <vt:lpstr>PowerPoint 演示文稿</vt:lpstr>
      <vt:lpstr>更大的模型：大模型</vt:lpstr>
      <vt:lpstr>灵活结构和建模能力：AI + 科学计算</vt:lpstr>
      <vt:lpstr>灵活结构和建模能力：图神经网络</vt:lpstr>
      <vt:lpstr>灵活结构和建模能力：图神经网络</vt:lpstr>
      <vt:lpstr>更多样的训练方式：深度强化学习</vt:lpstr>
      <vt:lpstr>更多样的训练方式：生成式AI</vt:lpstr>
      <vt:lpstr>更多样的训练方式：生成式AI</vt:lpstr>
      <vt:lpstr>Still curious about AI？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6880</cp:revision>
  <dcterms:created xsi:type="dcterms:W3CDTF">2020-08-28T08:44:19Z</dcterms:created>
  <dcterms:modified xsi:type="dcterms:W3CDTF">2024-02-22T16:22:51Z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